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26"/>
  </p:notesMasterIdLst>
  <p:sldIdLst>
    <p:sldId id="256" r:id="rId2"/>
    <p:sldId id="294" r:id="rId3"/>
    <p:sldId id="303" r:id="rId4"/>
    <p:sldId id="304" r:id="rId5"/>
    <p:sldId id="259" r:id="rId6"/>
    <p:sldId id="295" r:id="rId7"/>
    <p:sldId id="277" r:id="rId8"/>
    <p:sldId id="273" r:id="rId9"/>
    <p:sldId id="278" r:id="rId10"/>
    <p:sldId id="272" r:id="rId11"/>
    <p:sldId id="283" r:id="rId12"/>
    <p:sldId id="279" r:id="rId13"/>
    <p:sldId id="284" r:id="rId14"/>
    <p:sldId id="282" r:id="rId15"/>
    <p:sldId id="296" r:id="rId16"/>
    <p:sldId id="297" r:id="rId17"/>
    <p:sldId id="293" r:id="rId18"/>
    <p:sldId id="292" r:id="rId19"/>
    <p:sldId id="291" r:id="rId20"/>
    <p:sldId id="298" r:id="rId21"/>
    <p:sldId id="301" r:id="rId22"/>
    <p:sldId id="302" r:id="rId23"/>
    <p:sldId id="290" r:id="rId24"/>
    <p:sldId id="30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дежда" initials="Н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94" d="100"/>
          <a:sy n="94" d="100"/>
        </p:scale>
        <p:origin x="-1290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9DEAC-C2BD-4298-9F80-594ABE8AA23D}" type="datetimeFigureOut">
              <a:rPr lang="ru-RU" smtClean="0"/>
              <a:pPr/>
              <a:t>22.10.2019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CB7A7-592F-4356-942F-DC5D7A308D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2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B87133-57A8-4398-BC2F-A0D082894513}" type="slidenum">
              <a:rPr lang="en-US" altLang="ru-RU"/>
              <a:pPr/>
              <a:t>8</a:t>
            </a:fld>
            <a:endParaRPr lang="en-US" altLang="ru-RU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ru-RU"/>
              <a:t>Content Layouts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B87133-57A8-4398-BC2F-A0D082894513}" type="slidenum">
              <a:rPr lang="en-US" altLang="ru-RU"/>
              <a:pPr/>
              <a:t>18</a:t>
            </a:fld>
            <a:endParaRPr lang="en-US" altLang="ru-RU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ru-RU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F7B14AF-D76D-490F-BD32-EC6522A2A565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4992E-354A-4154-A791-82BD39A07D11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33516-041F-4CC7-9A42-F28A3132E9A2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5257582-26C2-4143-9C44-D0D78E356BFB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27F4A19-3A96-49AC-AC11-BADCAF7BB3D6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3214-E09C-4A53-BE2A-6859CC393A72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E90EC-D216-401A-8D32-FBB2327012F8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6A6881-CC77-414E-9AF1-3871A5C23151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E0BA3-5A7C-4C2C-9DD1-1D3A620B9E02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1078C29-7510-4F7A-9498-778AE7AB0930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1A2C28-FFD9-4B7D-8C1F-29340F0CD92D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2ECFD22-71D0-4CBA-9E12-F8533BE08871}" type="datetime1">
              <a:rPr lang="ru-RU" smtClean="0"/>
              <a:pPr/>
              <a:t>22.10.2019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B1B84AB-6190-4DA5-96C5-22410CB6E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1785926"/>
            <a:ext cx="6215106" cy="4286280"/>
          </a:xfrm>
        </p:spPr>
        <p:txBody>
          <a:bodyPr>
            <a:normAutofit fontScale="90000"/>
          </a:bodyPr>
          <a:lstStyle/>
          <a:p>
            <a:pPr algn="ctr" eaLnBrk="0" hangingPunct="0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2C0FDB"/>
                </a:solidFill>
                <a:latin typeface="Georgia" pitchFamily="18" charset="0"/>
              </a:rPr>
              <a:t/>
            </a:r>
            <a:br>
              <a:rPr lang="ru-RU" sz="2000" b="1" dirty="0" smtClean="0">
                <a:solidFill>
                  <a:srgbClr val="2C0FDB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rgbClr val="2C0FDB"/>
                </a:solidFill>
                <a:latin typeface="Georgia" pitchFamily="18" charset="0"/>
              </a:rPr>
              <a:t/>
            </a:r>
            <a:br>
              <a:rPr lang="ru-RU" sz="2000" b="1" dirty="0" smtClean="0">
                <a:solidFill>
                  <a:srgbClr val="2C0FDB"/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Краткая презентация основной образовательной программы дошкольного образования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2C0FDB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2C0FDB"/>
                </a:solidFill>
                <a:latin typeface="Georgia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1571604" y="571480"/>
            <a:ext cx="7358114" cy="1428760"/>
          </a:xfrm>
          <a:prstGeom prst="horizontalScroll">
            <a:avLst>
              <a:gd name="adj" fmla="val 12500"/>
            </a:avLst>
          </a:prstGeom>
          <a:solidFill>
            <a:srgbClr val="FFFFFF">
              <a:alpha val="0"/>
            </a:srgbClr>
          </a:solidFill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tabLst>
                <a:tab pos="3819525" algn="l"/>
              </a:tabLst>
            </a:pPr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Муниципальное дошкольное образовательное учреждение - детский сад № 9 </a:t>
            </a:r>
          </a:p>
          <a:p>
            <a:pPr algn="ctr" eaLnBrk="0" hangingPunct="0">
              <a:tabLst>
                <a:tab pos="3819525" algn="l"/>
              </a:tabLst>
            </a:pPr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г. Котово Волгоградской области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587127" y="440093"/>
            <a:ext cx="406970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tabLst>
                <a:tab pos="3819525" algn="l"/>
              </a:tabLs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3819525" algn="l"/>
              </a:tabLst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142852"/>
            <a:ext cx="7972452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Целевые ориентиры образования в младенческом и раннем возрасте: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142844" y="1142984"/>
            <a:ext cx="8572560" cy="5715016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200" b="1" dirty="0" smtClean="0">
                <a:solidFill>
                  <a:srgbClr val="0070C0"/>
                </a:solidFill>
              </a:rPr>
              <a:t>Ребенок интересуется окружающими предметами и активно действует с ними; эмоционально вовлечен в действия с игрушками и другими 18 предметами, стремится проявлять настойчивость в достижении результата своих действий. 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Использует специфические, культурно фиксированные предметные действия, знает назначение бытовых предметов (ложки, расчески, карандаша и пр.) и умеет пользоваться ими. Владеет простейшими навыками самообслуживания; стремится проявлять самостоятельность в бытовом и игровом поведении; проявляет навыки опрятности.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 </a:t>
            </a:r>
            <a:r>
              <a:rPr lang="ru-RU" sz="1200" b="1" dirty="0" smtClean="0">
                <a:solidFill>
                  <a:srgbClr val="0070C0"/>
                </a:solidFill>
              </a:rPr>
              <a:t>Проявляет отрицательное отношение к грубости, жадности.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 Соблюдает правила элементарной вежливости (самостоятельно или по напоминанию говорит «спасибо», «здравствуйте», «до свидания», «спокойной ночи» (в семье, в группе)); имеет первичные представления об элементарных правилах поведения в детском саду, дома, на улице и старается соблюдать их.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 </a:t>
            </a:r>
            <a:r>
              <a:rPr lang="ru-RU" sz="1200" b="1" dirty="0" smtClean="0">
                <a:solidFill>
                  <a:srgbClr val="0070C0"/>
                </a:solidFill>
              </a:rPr>
              <a:t>Владеет активной речью, включенной в общение; может обращаться с вопросами и просьбами, понимает речь взрослых; знает названия окружающих предметов и игрушек. Речь становится полноценным средством общения с другими детьми.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 Стремится к общению со взрослыми и активно подражает им в движениях и действиях; появляются игры, в которых ребенок воспроизводит действия взрослого. Эмоционально откликается на игру, предложенную взрослым, принимает игровую задачу. 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>
                <a:solidFill>
                  <a:srgbClr val="0070C0"/>
                </a:solidFill>
              </a:rPr>
              <a:t>Проявляет интерес к сверстникам; наблюдает за их действиями и подражает им. Умеет играть рядом со сверстниками, не мешая им. Проявляет интерес к совместным играм небольшими группами. 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Проявляет интерес к окружающему миру природы, с интересом участвует в сезонных наблюдениях. 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>
                <a:solidFill>
                  <a:srgbClr val="0070C0"/>
                </a:solidFill>
              </a:rPr>
              <a:t>Проявляет интерес к стихам, песням и сказкам, рассматриванию картинок, стремится двигаться под музыку; эмоционально откликается на различные произведения культуры и искусства.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 С пониманием следит за действиями героев кукольного театра; проявляет желание участвовать в театрализованных и сюжетно-ролевых играх.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>
                <a:solidFill>
                  <a:srgbClr val="0070C0"/>
                </a:solidFill>
              </a:rPr>
              <a:t> Проявляет интерес к продуктивной деятельности (рисование, лепка, конструирование, аппликация). </a:t>
            </a:r>
          </a:p>
          <a:p>
            <a:pPr algn="just">
              <a:spcBef>
                <a:spcPts val="0"/>
              </a:spcBef>
            </a:pPr>
            <a:r>
              <a:rPr lang="ru-RU" sz="1200" b="1" dirty="0" smtClean="0"/>
              <a:t>У ребенка развита крупная моторика, он стремится осваивать раз- личные виды движений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200" b="1" dirty="0" smtClean="0"/>
              <a:t>       (бег, лазанье, перешагивание и пр.). С интересом участвует в подвижных играх с простым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200" b="1" dirty="0" smtClean="0"/>
              <a:t>       содержанием, несложными движениями. </a:t>
            </a:r>
          </a:p>
          <a:p>
            <a:pPr algn="just">
              <a:spcBef>
                <a:spcPts val="0"/>
              </a:spcBef>
            </a:pPr>
            <a:endParaRPr lang="ru-RU" sz="12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5" name="Picture 2" descr="C:\Documents and Settings\Администратор\Рабочий стол\материалы из интернета\разное\анимашки\b07ac9fd3b78cfbac221de5d5230488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142852"/>
            <a:ext cx="1000132" cy="9593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i="1" dirty="0" smtClean="0"/>
              <a:t>Целевые ориентиры </a:t>
            </a:r>
            <a:br>
              <a:rPr lang="ru-RU" sz="2200" b="1" i="1" dirty="0" smtClean="0"/>
            </a:br>
            <a:r>
              <a:rPr lang="ru-RU" sz="2200" b="1" i="1" dirty="0" smtClean="0"/>
              <a:t>на этапе завершения дошкольного образования: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857232"/>
            <a:ext cx="8501122" cy="5786478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</a:pPr>
            <a:r>
              <a:rPr lang="ru-RU" sz="1300" b="1" dirty="0" smtClean="0">
                <a:solidFill>
                  <a:srgbClr val="0070C0"/>
                </a:solidFill>
              </a:rPr>
              <a:t>Ребенок овладевает основными культурными средствами, способами деятельности, проявляет инициативу и самостоятельность в разных видах деятельности — игре, общении, познавательно-исследовательской деятельности, конструировании и др.; способен выбирать себе род занятий, участников по совместной деятельности.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/>
              <a:t>Ребенок обладает установкой положительного отношения к миру, к разным видам труда, другим людям и самому себе, обладает чувством собственного достоинства; активно взаимодействует со сверстниками и взрослыми, участвует в совместных играх.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>
                <a:solidFill>
                  <a:srgbClr val="0070C0"/>
                </a:solidFill>
              </a:rPr>
              <a:t>Способен договариваться, учитывать интересы и чувства других, сопереживать неудачам и радоваться успехам других, адекватно проявляет свои чувства, в том числе чувство веры в себя, старается разрешать конфликты. Умеет выражать и отстаивать свою позицию по разным вопросам.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/>
              <a:t>Способен сотрудничать и выполнять как лидерские, так и исполнительские функции в совместной деятельности.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>
                <a:solidFill>
                  <a:srgbClr val="0070C0"/>
                </a:solidFill>
              </a:rPr>
              <a:t>Понимает, что все люди равны вне зависимости от их социального происхождения, этнической принадлежности, религиозных и других верований, их физических и психических особенностей.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/>
              <a:t>Проявляет </a:t>
            </a:r>
            <a:r>
              <a:rPr lang="ru-RU" sz="1300" b="1" dirty="0" err="1" smtClean="0"/>
              <a:t>эмпатию</a:t>
            </a:r>
            <a:r>
              <a:rPr lang="ru-RU" sz="1300" b="1" dirty="0" smtClean="0"/>
              <a:t> по отношению к другим людям, готовность прийти на помощь тем, кто в этом нуждается.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>
                <a:solidFill>
                  <a:srgbClr val="0070C0"/>
                </a:solidFill>
              </a:rPr>
              <a:t>Проявляет умение слышать других и стремление быть понятым другими.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/>
              <a:t>Ребенок обладает развитым воображением, которое реализуется в разных видах деятельности, и прежде всего в игре; владеет разными формами и видами игры, различает условную и реальную ситуации; умеет подчиняться разным правилам и социальным нормам. Умеет распознавать различные ситуации и адекватно их оценивать.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>
                <a:solidFill>
                  <a:srgbClr val="0070C0"/>
                </a:solidFill>
              </a:rPr>
              <a:t>Ребенок достаточно хорошо владеет устной речью, может выражать свои мысли и желания, использовать речь для выражения своих мыслей, чувств и желаний, построения речевого высказывания в ситуации общения, выделять звуки в словах, у ребенка </a:t>
            </a:r>
          </a:p>
          <a:p>
            <a:pPr lvl="0" algn="just">
              <a:spcBef>
                <a:spcPts val="0"/>
              </a:spcBef>
              <a:buNone/>
            </a:pPr>
            <a:r>
              <a:rPr lang="ru-RU" sz="1300" b="1" dirty="0" smtClean="0">
                <a:solidFill>
                  <a:srgbClr val="0070C0"/>
                </a:solidFill>
              </a:rPr>
              <a:t>      складываются предпосылки грамотности.</a:t>
            </a:r>
          </a:p>
          <a:p>
            <a:pPr lvl="0" algn="just">
              <a:spcBef>
                <a:spcPts val="0"/>
              </a:spcBef>
            </a:pPr>
            <a:r>
              <a:rPr lang="ru-RU" sz="1300" b="1" dirty="0" smtClean="0"/>
              <a:t>У ребенка развита крупная и мелкая моторика; он подвижен, вынослив, владеет основными движениями, может контролировать свои движения и управлять ими.</a:t>
            </a:r>
          </a:p>
          <a:p>
            <a:pPr>
              <a:spcBef>
                <a:spcPts val="0"/>
              </a:spcBef>
            </a:pPr>
            <a:endParaRPr lang="ru-RU" sz="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3966"/>
          </a:xfrm>
        </p:spPr>
        <p:txBody>
          <a:bodyPr>
            <a:normAutofit fontScale="90000"/>
          </a:bodyPr>
          <a:lstStyle/>
          <a:p>
            <a:pPr algn="ctr"/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14282" y="500042"/>
            <a:ext cx="8072494" cy="6143668"/>
          </a:xfrm>
        </p:spPr>
        <p:txBody>
          <a:bodyPr>
            <a:normAutofit fontScale="47500" lnSpcReduction="20000"/>
          </a:bodyPr>
          <a:lstStyle/>
          <a:p>
            <a:pPr lvl="0" algn="just">
              <a:spcBef>
                <a:spcPts val="0"/>
              </a:spcBef>
            </a:pPr>
            <a:r>
              <a:rPr lang="ru-RU" sz="2700" b="1" dirty="0" smtClean="0">
                <a:solidFill>
                  <a:srgbClr val="0070C0"/>
                </a:solidFill>
              </a:rPr>
              <a:t>Ребенок способен к волевым усилиям, может следовать социальным нормам поведения и правилам в разных видах деятельности, во взаимоотношениях со взрослыми и сверстниками, может соблюдать правила безопасного поведения и навыки личной гигиены.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/>
              <a:t>Проявляет ответственность за начатое дело.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>
                <a:solidFill>
                  <a:srgbClr val="0070C0"/>
                </a:solidFill>
              </a:rPr>
              <a:t>Ребенок проявляет любознательность, задает вопросы взрослым и сверстникам, интересуется причинно-следственными связями, пытается самостоятельно придумывать объяснения явлениям природы и поступкам людей; склонен наблюдать, экспериментировать. Обладает начальными знаниями о себе, о природном и социальном мире, в котором он живет; знаком с произведениями детской литературы, обладает элементарными представлениями из области живой природы, естествознания, математики, истории и т.п.; способен к принятию собственных решений, опираясь на свои знания и умения в различных видах деятельности.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/>
              <a:t>Открыт новому, то есть проявляет желание узнавать новое, самостоятельно добывать новые знания; положительно относится к обучению в школе.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>
                <a:solidFill>
                  <a:srgbClr val="0070C0"/>
                </a:solidFill>
              </a:rPr>
              <a:t>Проявляет уважение к жизни (в различных ее формах) и заботу об окружающей среде.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/>
              <a:t>Эмоционально отзывается на красоту окружающего мира, произведения народного и профессионального искусства (музыку, танцы, театральную деятельность, изобразительную деятельность и т. д.).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>
                <a:solidFill>
                  <a:srgbClr val="0070C0"/>
                </a:solidFill>
              </a:rPr>
              <a:t>Проявляет патриотические чувства, ощущает гордость за свою страну, ее достижения, имеет представление о ее географическом разнообразии, многонациональности, важнейших исторических событиях.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/>
              <a:t>Имеет первичные представления о себе, семье, традиционных семейных ценностях, включая традиционные </a:t>
            </a:r>
            <a:r>
              <a:rPr lang="ru-RU" sz="2700" b="1" dirty="0" err="1" smtClean="0"/>
              <a:t>гендерные</a:t>
            </a:r>
            <a:r>
              <a:rPr lang="ru-RU" sz="2700" b="1" dirty="0" smtClean="0"/>
              <a:t> ориентации, проявляет уважение к своему и противоположному полу.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>
                <a:solidFill>
                  <a:srgbClr val="0070C0"/>
                </a:solidFill>
              </a:rPr>
              <a:t>Соблюдает элементарные общепринятые нормы, имеет первичные ценностные представления о том, «что такое хорошо и что такое плохо», стремится поступать хорошо; проявляет уважение к старшим и заботу о младших.</a:t>
            </a:r>
          </a:p>
          <a:p>
            <a:pPr lvl="0" algn="just">
              <a:spcBef>
                <a:spcPts val="0"/>
              </a:spcBef>
            </a:pPr>
            <a:r>
              <a:rPr lang="ru-RU" sz="2700" b="1" dirty="0" smtClean="0"/>
              <a:t>Имеет начальные представления о здоровом образе жизни. Воспринимает здоровый образ жизни как ценность.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/>
          <a:lstStyle/>
          <a:p>
            <a:pPr algn="ctr"/>
            <a:r>
              <a:rPr lang="ru-RU" b="1" dirty="0" smtClean="0"/>
              <a:t>Содержательный раздел: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072494" cy="5402406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/>
              <a:t>Содержательный раздел </a:t>
            </a:r>
            <a:r>
              <a:rPr lang="ru-RU" sz="2800" dirty="0"/>
              <a:t>представляет описание образовательной деятельности в соответствии с направлениями развития ребенка, представленными в пяти образовательных областях:</a:t>
            </a:r>
          </a:p>
          <a:p>
            <a:pPr lvl="0" algn="just"/>
            <a:r>
              <a:rPr lang="ru-RU" sz="2800" dirty="0"/>
              <a:t> социально-коммуникативное развитие;</a:t>
            </a:r>
          </a:p>
          <a:p>
            <a:pPr lvl="0" algn="just"/>
            <a:r>
              <a:rPr lang="ru-RU" sz="2800" dirty="0"/>
              <a:t>познавательное развитие;</a:t>
            </a:r>
          </a:p>
          <a:p>
            <a:pPr lvl="0" algn="just"/>
            <a:r>
              <a:rPr lang="ru-RU" sz="2800" dirty="0"/>
              <a:t> речевое развитие;</a:t>
            </a:r>
          </a:p>
          <a:p>
            <a:pPr lvl="0" algn="just"/>
            <a:r>
              <a:rPr lang="ru-RU" sz="2800" dirty="0"/>
              <a:t>физическое развитие;</a:t>
            </a:r>
          </a:p>
          <a:p>
            <a:pPr lvl="0" algn="just"/>
            <a:r>
              <a:rPr lang="ru-RU" sz="2800" dirty="0"/>
              <a:t>художественно-эстетическое развитие.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</a:rPr>
              <a:t>Образовательные области, обеспечивающие разностороннее развитие детей по ФГОС ДО: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627784" y="1844675"/>
            <a:ext cx="3730166" cy="719138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/>
          <a:p>
            <a:pPr algn="ctr"/>
            <a:r>
              <a:rPr lang="ru-RU" sz="2400" b="1" dirty="0"/>
              <a:t>Физическое развитие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5000628" y="4786322"/>
            <a:ext cx="2811732" cy="12239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/>
          <a:p>
            <a:pPr algn="ctr"/>
            <a:r>
              <a:rPr lang="ru-RU" sz="2400" b="1" dirty="0"/>
              <a:t>Художественно-</a:t>
            </a:r>
          </a:p>
          <a:p>
            <a:pPr algn="ctr"/>
            <a:r>
              <a:rPr lang="ru-RU" sz="2400" b="1" dirty="0"/>
              <a:t>эстетическое </a:t>
            </a:r>
          </a:p>
          <a:p>
            <a:pPr algn="ctr"/>
            <a:r>
              <a:rPr lang="ru-RU" sz="2400" b="1" dirty="0"/>
              <a:t>развитие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143504" y="3071810"/>
            <a:ext cx="3446469" cy="1214446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 algn="ctr"/>
            <a:r>
              <a:rPr lang="ru-RU" dirty="0"/>
              <a:t> </a:t>
            </a:r>
            <a:r>
              <a:rPr lang="ru-RU" sz="2400" b="1" dirty="0"/>
              <a:t>Познавательное </a:t>
            </a:r>
          </a:p>
          <a:p>
            <a:pPr algn="ctr"/>
            <a:r>
              <a:rPr lang="ru-RU" sz="2400" b="1" dirty="0"/>
              <a:t>развитие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857356" y="4714884"/>
            <a:ext cx="2592388" cy="1285884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/>
          <a:p>
            <a:pPr algn="ctr"/>
            <a:r>
              <a:rPr lang="ru-RU" sz="2400" b="1" dirty="0"/>
              <a:t>Речевое </a:t>
            </a:r>
          </a:p>
          <a:p>
            <a:pPr algn="ctr"/>
            <a:r>
              <a:rPr lang="ru-RU" sz="2400" b="1" dirty="0"/>
              <a:t>развитие</a:t>
            </a: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285720" y="3071810"/>
            <a:ext cx="3357586" cy="122079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none" anchor="ctr"/>
          <a:lstStyle/>
          <a:p>
            <a:pPr algn="ctr"/>
            <a:r>
              <a:rPr lang="ru-RU" sz="2400" b="1" dirty="0"/>
              <a:t>Социально-</a:t>
            </a:r>
          </a:p>
          <a:p>
            <a:pPr algn="ctr"/>
            <a:r>
              <a:rPr lang="ru-RU" sz="2400" b="1" dirty="0"/>
              <a:t>коммуникативное </a:t>
            </a:r>
          </a:p>
          <a:p>
            <a:pPr algn="ctr"/>
            <a:r>
              <a:rPr lang="ru-RU" sz="2400" b="1" dirty="0"/>
              <a:t>развитие</a:t>
            </a:r>
          </a:p>
        </p:txBody>
      </p:sp>
      <p:cxnSp>
        <p:nvCxnSpPr>
          <p:cNvPr id="24588" name="AutoShape 12"/>
          <p:cNvCxnSpPr>
            <a:cxnSpLocks noChangeShapeType="1"/>
            <a:stCxn id="24580" idx="1"/>
            <a:endCxn id="24587" idx="0"/>
          </p:cNvCxnSpPr>
          <p:nvPr/>
        </p:nvCxnSpPr>
        <p:spPr bwMode="auto">
          <a:xfrm flipH="1">
            <a:off x="1964513" y="2204244"/>
            <a:ext cx="663271" cy="86756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4590" name="AutoShape 14"/>
          <p:cNvCxnSpPr>
            <a:cxnSpLocks noChangeShapeType="1"/>
            <a:stCxn id="24580" idx="2"/>
            <a:endCxn id="24580" idx="2"/>
          </p:cNvCxnSpPr>
          <p:nvPr/>
        </p:nvCxnSpPr>
        <p:spPr bwMode="auto">
          <a:xfrm>
            <a:off x="4492867" y="2563813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4592" name="AutoShape 16"/>
          <p:cNvCxnSpPr>
            <a:cxnSpLocks noChangeShapeType="1"/>
            <a:stCxn id="24580" idx="3"/>
            <a:endCxn id="24585" idx="0"/>
          </p:cNvCxnSpPr>
          <p:nvPr/>
        </p:nvCxnSpPr>
        <p:spPr bwMode="auto">
          <a:xfrm>
            <a:off x="6357950" y="2204244"/>
            <a:ext cx="508789" cy="86756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4593" name="AutoShape 17"/>
          <p:cNvCxnSpPr>
            <a:cxnSpLocks noChangeShapeType="1"/>
          </p:cNvCxnSpPr>
          <p:nvPr/>
        </p:nvCxnSpPr>
        <p:spPr bwMode="auto">
          <a:xfrm rot="16200000" flipH="1">
            <a:off x="2035951" y="4321975"/>
            <a:ext cx="428628" cy="35719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4594" name="AutoShape 18"/>
          <p:cNvCxnSpPr>
            <a:cxnSpLocks noChangeShapeType="1"/>
            <a:endCxn id="24584" idx="1"/>
          </p:cNvCxnSpPr>
          <p:nvPr/>
        </p:nvCxnSpPr>
        <p:spPr bwMode="auto">
          <a:xfrm>
            <a:off x="4429124" y="5286388"/>
            <a:ext cx="571504" cy="11191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4595" name="AutoShape 19"/>
          <p:cNvCxnSpPr>
            <a:cxnSpLocks noChangeShapeType="1"/>
          </p:cNvCxnSpPr>
          <p:nvPr/>
        </p:nvCxnSpPr>
        <p:spPr bwMode="auto">
          <a:xfrm flipV="1">
            <a:off x="6858016" y="4286256"/>
            <a:ext cx="571504" cy="500066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</p:cxn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0"/>
            <a:ext cx="806489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400" dirty="0" smtClean="0"/>
              <a:t>В </a:t>
            </a:r>
            <a:r>
              <a:rPr lang="ru-RU" sz="2400" dirty="0"/>
              <a:t>разделе отражены вариативные формы, способы, методы и средства реализации образовательной программы ДОУ на основе Примерной основной образовательной программы дошкольного образования  «От рождения до школы» под редакцией Н.Е. </a:t>
            </a:r>
            <a:r>
              <a:rPr lang="ru-RU" sz="2400" dirty="0" err="1"/>
              <a:t>Вераксы</a:t>
            </a:r>
            <a:r>
              <a:rPr lang="ru-RU" sz="2400" dirty="0"/>
              <a:t>, Т.С. Комаровой, М.А. Васильевой.</a:t>
            </a:r>
          </a:p>
          <a:p>
            <a:pPr algn="just"/>
            <a:r>
              <a:rPr lang="ru-RU" sz="2400" dirty="0" smtClean="0"/>
              <a:t>	Включено </a:t>
            </a:r>
            <a:r>
              <a:rPr lang="ru-RU" sz="2400" dirty="0"/>
              <a:t>описание способов и направлений поддержки детской инициативы, а также особенности взаимодействия педагогического коллектива с семьями воспитанников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080" y="4190484"/>
            <a:ext cx="5129808" cy="2500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03503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620688"/>
            <a:ext cx="813690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	</a:t>
            </a:r>
            <a:r>
              <a:rPr lang="ru-RU" sz="2000" dirty="0" smtClean="0"/>
              <a:t>В </a:t>
            </a:r>
            <a:r>
              <a:rPr lang="ru-RU" sz="2000" dirty="0"/>
              <a:t>части, формируемой участниками образовательных отношений, представлены парциальные программы, программы дополнительного образования и особенности реализации регионального содержания в ДОУ.   </a:t>
            </a:r>
          </a:p>
          <a:p>
            <a:pPr algn="just"/>
            <a:r>
              <a:rPr lang="ru-RU" sz="2000" dirty="0" smtClean="0"/>
              <a:t>	Отражены </a:t>
            </a:r>
            <a:r>
              <a:rPr lang="ru-RU" sz="2000" dirty="0"/>
              <a:t>вариативные формы, способы, методы и средства реализации данных программ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80070"/>
            <a:ext cx="8280920" cy="397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6781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</a:rPr>
              <a:t>Направления вариативной части программы: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85720" y="1500174"/>
            <a:ext cx="4429156" cy="17145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lang="ru-RU" sz="2400" b="1" dirty="0" smtClean="0"/>
              <a:t>1. </a:t>
            </a:r>
            <a:r>
              <a:rPr lang="ru-RU" sz="2000" b="1" dirty="0" smtClean="0"/>
              <a:t>РЕГИОНАЛЬНЫЙ </a:t>
            </a:r>
          </a:p>
          <a:p>
            <a:pPr algn="ctr"/>
            <a:r>
              <a:rPr lang="ru-RU" sz="2000" b="1" dirty="0" smtClean="0"/>
              <a:t>КОМПОНЕНТ</a:t>
            </a:r>
            <a:endParaRPr lang="ru-RU" sz="2000" b="1" dirty="0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860032" y="2398380"/>
            <a:ext cx="3855372" cy="1918758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lang="ru-RU" sz="2400" b="1" dirty="0"/>
              <a:t> </a:t>
            </a:r>
            <a:r>
              <a:rPr lang="ru-RU" sz="2000" b="1" dirty="0" smtClean="0"/>
              <a:t>2. ПАРЦИАЛЬНЫЕ</a:t>
            </a:r>
          </a:p>
          <a:p>
            <a:pPr algn="ctr"/>
            <a:r>
              <a:rPr lang="ru-RU" sz="2000" b="1" dirty="0" smtClean="0"/>
              <a:t>ПРОГРАММЫ</a:t>
            </a:r>
            <a:endParaRPr lang="ru-RU" sz="2000" b="1" dirty="0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285720" y="4000504"/>
            <a:ext cx="4429156" cy="17145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lang="ru-RU" sz="2000" b="1" dirty="0" smtClean="0"/>
              <a:t>3. ДОПОЛНИТЕЛЬНОЕ </a:t>
            </a:r>
          </a:p>
          <a:p>
            <a:pPr algn="ctr"/>
            <a:r>
              <a:rPr lang="ru-RU" sz="2000" b="1" dirty="0" smtClean="0"/>
              <a:t>ОБРАЗОВАНИЕ </a:t>
            </a:r>
          </a:p>
          <a:p>
            <a:pPr algn="ctr"/>
            <a:r>
              <a:rPr lang="ru-RU" sz="2000" b="1" dirty="0" smtClean="0"/>
              <a:t>В КРУЖКАХ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744" y="4298025"/>
            <a:ext cx="3793728" cy="2356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428604"/>
            <a:ext cx="7139014" cy="1143008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>
                <a:solidFill>
                  <a:srgbClr val="002060"/>
                </a:solidFill>
              </a:rPr>
              <a:t>Направления взаимодействия с семьями воспитанников:</a:t>
            </a:r>
            <a:endParaRPr lang="en-US" altLang="ru-RU" sz="2800" dirty="0">
              <a:solidFill>
                <a:srgbClr val="002060"/>
              </a:solidFill>
            </a:endParaRP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blackGray">
          <a:xfrm rot="16200000" flipH="1" flipV="1">
            <a:off x="3700251" y="1507848"/>
            <a:ext cx="657763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51723" y="5745463"/>
            <a:ext cx="168275" cy="168275"/>
            <a:chOff x="2928" y="2208"/>
            <a:chExt cx="262" cy="262"/>
          </a:xfrm>
        </p:grpSpPr>
        <p:sp>
          <p:nvSpPr>
            <p:cNvPr id="8214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5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20" name="AutoShape 28"/>
          <p:cNvSpPr>
            <a:spLocks noChangeArrowheads="1"/>
          </p:cNvSpPr>
          <p:nvPr/>
        </p:nvSpPr>
        <p:spPr bwMode="gray">
          <a:xfrm>
            <a:off x="428596" y="2214554"/>
            <a:ext cx="7929618" cy="1571636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23" name="Rectangle 31"/>
          <p:cNvSpPr>
            <a:spLocks noChangeArrowheads="1"/>
          </p:cNvSpPr>
          <p:nvPr/>
        </p:nvSpPr>
        <p:spPr bwMode="gray">
          <a:xfrm>
            <a:off x="714348" y="2285992"/>
            <a:ext cx="7572428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cs typeface="Arial" charset="0"/>
              </a:rPr>
              <a:t>ВЗАИМОПОЗНАНИЕ И ВЗАИМОИНФОРМИРОВАНИЕ </a:t>
            </a:r>
          </a:p>
          <a:p>
            <a:pPr algn="ctr">
              <a:lnSpc>
                <a:spcPct val="90000"/>
              </a:lnSpc>
            </a:pPr>
            <a:r>
              <a:rPr lang="ru-RU" altLang="ru-RU" sz="1400" b="1" dirty="0" smtClean="0">
                <a:solidFill>
                  <a:srgbClr val="002060"/>
                </a:solidFill>
                <a:cs typeface="Arial" charset="0"/>
              </a:rPr>
              <a:t>(</a:t>
            </a:r>
            <a:r>
              <a:rPr lang="ru-RU" sz="1400" dirty="0" smtClean="0"/>
              <a:t>беседы, консультации, буклеты, памятки, папки-передвижки, анкетирование, посещение семей на дому, сбор сведений о семье, проведение Дней открытых дверей, информирование через сайт ДОУ)</a:t>
            </a:r>
            <a:endParaRPr lang="en-US" altLang="ru-RU" sz="14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8226" name="AutoShape 34"/>
          <p:cNvSpPr>
            <a:spLocks noChangeArrowheads="1"/>
          </p:cNvSpPr>
          <p:nvPr/>
        </p:nvSpPr>
        <p:spPr bwMode="blackGray">
          <a:xfrm rot="16200000" flipV="1">
            <a:off x="4434747" y="1446850"/>
            <a:ext cx="636883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28"/>
          <p:cNvSpPr>
            <a:spLocks noChangeArrowheads="1"/>
          </p:cNvSpPr>
          <p:nvPr/>
        </p:nvSpPr>
        <p:spPr bwMode="gray">
          <a:xfrm>
            <a:off x="428596" y="3857628"/>
            <a:ext cx="7929618" cy="1357322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28"/>
          <p:cNvSpPr>
            <a:spLocks noChangeArrowheads="1"/>
          </p:cNvSpPr>
          <p:nvPr/>
        </p:nvSpPr>
        <p:spPr bwMode="gray">
          <a:xfrm>
            <a:off x="428596" y="5373216"/>
            <a:ext cx="7929618" cy="1341932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Rectangle 31"/>
          <p:cNvSpPr>
            <a:spLocks noChangeArrowheads="1"/>
          </p:cNvSpPr>
          <p:nvPr/>
        </p:nvSpPr>
        <p:spPr bwMode="gray">
          <a:xfrm>
            <a:off x="1214414" y="3929066"/>
            <a:ext cx="6634339" cy="114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cs typeface="Arial" charset="0"/>
              </a:rPr>
              <a:t>НЕПРЕРЫВНОЕ ОБРАЗОВАНИЕ ВОСПИТЫВАЮЩИХ ВЗРОСЛЫХ</a:t>
            </a:r>
          </a:p>
          <a:p>
            <a:pPr algn="ctr">
              <a:lnSpc>
                <a:spcPct val="90000"/>
              </a:lnSpc>
            </a:pPr>
            <a:r>
              <a:rPr lang="ru-RU" sz="1400" dirty="0" smtClean="0"/>
              <a:t>(родительские собрания, семинары-практикумы, тренинги, </a:t>
            </a:r>
          </a:p>
          <a:p>
            <a:pPr algn="ctr">
              <a:lnSpc>
                <a:spcPct val="90000"/>
              </a:lnSpc>
            </a:pPr>
            <a:r>
              <a:rPr lang="ru-RU" sz="1400" dirty="0" smtClean="0"/>
              <a:t>мастер-классы, круглые столы)</a:t>
            </a:r>
            <a:endParaRPr lang="en-US" altLang="ru-RU" sz="14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gray">
          <a:xfrm>
            <a:off x="1000100" y="5451036"/>
            <a:ext cx="7143800" cy="114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cs typeface="Arial" charset="0"/>
              </a:rPr>
              <a:t>СОВМЕСТНАЯ ДЕЯТЕЛЬНОСТЬ </a:t>
            </a:r>
          </a:p>
          <a:p>
            <a:pPr algn="ctr"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cs typeface="Arial" charset="0"/>
              </a:rPr>
              <a:t>ПЕДАГОГОВ, РОДИТЕЛЕЙ, ДЕТЕЙ</a:t>
            </a:r>
          </a:p>
          <a:p>
            <a:pPr algn="ctr">
              <a:lnSpc>
                <a:spcPct val="90000"/>
              </a:lnSpc>
            </a:pPr>
            <a:r>
              <a:rPr lang="ru-RU" sz="1400" dirty="0" smtClean="0"/>
              <a:t>(участие в проектной деятельности, праздники, фестивали, совместные походы и экскурсии, выставки, совместное участие в конкурсах)</a:t>
            </a:r>
            <a:endParaRPr lang="en-US" altLang="ru-RU" sz="1400" b="1" dirty="0">
              <a:solidFill>
                <a:srgbClr val="002060"/>
              </a:solidFill>
              <a:cs typeface="Arial" charset="0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256989" y="4389227"/>
            <a:ext cx="168275" cy="168275"/>
            <a:chOff x="2928" y="2208"/>
            <a:chExt cx="262" cy="262"/>
          </a:xfrm>
        </p:grpSpPr>
        <p:sp>
          <p:nvSpPr>
            <p:cNvPr id="45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1187624" y="2827281"/>
            <a:ext cx="168275" cy="168275"/>
            <a:chOff x="2928" y="2208"/>
            <a:chExt cx="262" cy="262"/>
          </a:xfrm>
        </p:grpSpPr>
        <p:sp>
          <p:nvSpPr>
            <p:cNvPr id="48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Содержание </a:t>
            </a:r>
            <a:br>
              <a:rPr lang="ru-RU" sz="3200" b="1" dirty="0" smtClean="0"/>
            </a:br>
            <a:r>
              <a:rPr lang="ru-RU" sz="3200" b="1" dirty="0" smtClean="0"/>
              <a:t>организационного раздела: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86700" cy="4873752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ru-RU" dirty="0"/>
              <a:t>Организационный раздел содержит описание материально-технического и методического обеспечения Программы, включает распорядок и режим дня воспитанников, особенности организации развивающей предметно-пространственной среды, моделирование образовательного процесса по направлениям, обеспечивающим развитие и образование каждого ребенка в детском саду.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9"/>
            <a:ext cx="871296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Образовательная программа  МДОУ – детского сада № 9 (далее – Программа) разработана на основании следующих нормативных правовых документов, регламентирующих функционирование системы дошкольного образования в Российской Федерации:</a:t>
            </a:r>
          </a:p>
          <a:p>
            <a:pPr algn="just"/>
            <a:r>
              <a:rPr lang="ru-RU" dirty="0" smtClean="0"/>
              <a:t>•Федеральный </a:t>
            </a:r>
            <a:r>
              <a:rPr lang="ru-RU" dirty="0"/>
              <a:t>закон от 29.12.2012  № 273-ФЗ  «Об образовании в Российской Федерации»;</a:t>
            </a:r>
          </a:p>
          <a:p>
            <a:pPr algn="just"/>
            <a:r>
              <a:rPr lang="ru-RU" dirty="0" smtClean="0"/>
              <a:t>•Приказ </a:t>
            </a:r>
            <a:r>
              <a:rPr lang="ru-RU" dirty="0"/>
              <a:t>Министерства образования и науки Российской Федерации от 17.10.2013 г. № 1155 «Об утверждении Федерального государственного образовательного стандарта дошкольного образования»;</a:t>
            </a:r>
          </a:p>
          <a:p>
            <a:pPr algn="just"/>
            <a:r>
              <a:rPr lang="ru-RU" dirty="0" smtClean="0"/>
              <a:t>•Приказ </a:t>
            </a:r>
            <a:r>
              <a:rPr lang="ru-RU" dirty="0"/>
              <a:t>Министерства образования и науки Российской Федерации от 30.08.2013 г. № 1014 «Об утверждении порядка организации и осуществления образовательной деятельности по основным общеобразовательным программа – образовательным программа дошкольного образования»; </a:t>
            </a:r>
          </a:p>
          <a:p>
            <a:pPr algn="just"/>
            <a:r>
              <a:rPr lang="ru-RU" dirty="0" smtClean="0"/>
              <a:t>•Постановление </a:t>
            </a:r>
            <a:r>
              <a:rPr lang="ru-RU" dirty="0"/>
              <a:t>Главного государственного санитарного врача Российской Федерации  от 15 мая 2013 года № 26 «Санитарно-эпидемиологические требования к устройству, содержанию и организации режима работы  дошкольных образовательных организаций» (СанПиН 2.4.1.3049 – 13).</a:t>
            </a:r>
          </a:p>
          <a:p>
            <a:pPr algn="just"/>
            <a:r>
              <a:rPr lang="ru-RU" dirty="0" smtClean="0"/>
              <a:t>•Комментарии </a:t>
            </a:r>
            <a:r>
              <a:rPr lang="ru-RU" dirty="0" err="1"/>
              <a:t>Минобрнауки</a:t>
            </a:r>
            <a:r>
              <a:rPr lang="ru-RU" dirty="0"/>
              <a:t> России к ФГОС дошкольного образования от 28.02.2014 г. № 08 – </a:t>
            </a:r>
            <a:r>
              <a:rPr lang="ru-RU" dirty="0" smtClean="0"/>
              <a:t>249.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25369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48681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</a:t>
            </a:r>
            <a:r>
              <a:rPr lang="ru-RU" b="1" dirty="0"/>
              <a:t>Приложениях</a:t>
            </a:r>
            <a:r>
              <a:rPr lang="ru-RU" dirty="0"/>
              <a:t> представлена модель физкультурно-оздоровительной работы, модель организации </a:t>
            </a:r>
            <a:r>
              <a:rPr lang="ru-RU" dirty="0" err="1"/>
              <a:t>воспитательно</a:t>
            </a:r>
            <a:r>
              <a:rPr lang="ru-RU" dirty="0"/>
              <a:t>-образовательного процесса в детском саду на год с учетом комплексно-тематического принципа,  циклограмма праздников, событий, культурно-досуговой деятельности, организация культурных праздников, взаимодействие с социумом и особенности традиционных событий, праздников и мероприятий, проводимых в ДОУ.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6" r="11024"/>
          <a:stretch/>
        </p:blipFill>
        <p:spPr bwMode="auto">
          <a:xfrm>
            <a:off x="395536" y="2780926"/>
            <a:ext cx="2672080" cy="3510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i.mycdn.me/i?r=AyH4iRPQ2q0otWIFepML2LxRWGyZ0g4iJ3IPIY3_nrPKg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4" b="12507"/>
          <a:stretch/>
        </p:blipFill>
        <p:spPr bwMode="auto">
          <a:xfrm>
            <a:off x="3419872" y="2776650"/>
            <a:ext cx="4947528" cy="3381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97649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2" t="-13963" r="312" b="22831"/>
          <a:stretch/>
        </p:blipFill>
        <p:spPr bwMode="auto">
          <a:xfrm>
            <a:off x="-84931" y="-106600"/>
            <a:ext cx="4778111" cy="3265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40968"/>
            <a:ext cx="6272696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832" y="494611"/>
            <a:ext cx="4736976" cy="2664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26389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47" y="188640"/>
            <a:ext cx="4344483" cy="3258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264" y="188639"/>
            <a:ext cx="4344484" cy="3258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" y="2965117"/>
            <a:ext cx="4239711" cy="37652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49"/>
          <a:stretch/>
        </p:blipFill>
        <p:spPr bwMode="auto">
          <a:xfrm>
            <a:off x="4614616" y="3447002"/>
            <a:ext cx="4149180" cy="3265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26191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Контактная информация: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72452" cy="4873752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/>
              <a:t>Юридический и почтовый </a:t>
            </a:r>
            <a:r>
              <a:rPr lang="ru-RU" sz="2800" b="1" dirty="0"/>
              <a:t>адрес: </a:t>
            </a:r>
            <a:r>
              <a:rPr lang="ru-RU" sz="2800" dirty="0"/>
              <a:t>403805, Россия, Волгоградская область, Котовский район, г. Котово, </a:t>
            </a:r>
            <a:r>
              <a:rPr lang="ru-RU" sz="2800" dirty="0" smtClean="0"/>
              <a:t>ул</a:t>
            </a:r>
            <a:r>
              <a:rPr lang="ru-RU" sz="2800" dirty="0"/>
              <a:t>. Нефтяников, дом №2А </a:t>
            </a:r>
            <a:r>
              <a:rPr lang="ru-RU" sz="2800" dirty="0" smtClean="0"/>
              <a:t> </a:t>
            </a:r>
          </a:p>
          <a:p>
            <a:pPr algn="just"/>
            <a:r>
              <a:rPr lang="ru-RU" sz="2800" b="1" dirty="0" smtClean="0"/>
              <a:t>Телефон: </a:t>
            </a:r>
            <a:r>
              <a:rPr lang="ru-RU" sz="2800" dirty="0"/>
              <a:t>8(84455) 2-13-71 </a:t>
            </a:r>
            <a:endParaRPr lang="ru-RU" sz="2800" dirty="0" smtClean="0"/>
          </a:p>
          <a:p>
            <a:pPr algn="just"/>
            <a:r>
              <a:rPr lang="en-US" sz="2800" b="1" dirty="0" smtClean="0"/>
              <a:t>E-mail</a:t>
            </a:r>
            <a:r>
              <a:rPr lang="ru-RU" sz="2800" b="1" dirty="0" smtClean="0"/>
              <a:t>: </a:t>
            </a:r>
            <a:r>
              <a:rPr lang="en-US" sz="2800" dirty="0"/>
              <a:t>vasyandler@yandex.ru</a:t>
            </a:r>
            <a:endParaRPr lang="ru-RU" sz="2800" dirty="0" smtClean="0"/>
          </a:p>
          <a:p>
            <a:pPr algn="just"/>
            <a:r>
              <a:rPr lang="ru-RU" sz="2800" b="1" dirty="0" smtClean="0"/>
              <a:t>Информационный сайт ДОУ:</a:t>
            </a:r>
          </a:p>
          <a:p>
            <a:pPr marL="0" indent="0" algn="just">
              <a:buNone/>
            </a:pPr>
            <a:r>
              <a:rPr lang="en-US" sz="2800" dirty="0" smtClean="0"/>
              <a:t>kotovo-9.tvoysadik.ru</a:t>
            </a:r>
            <a:endParaRPr lang="ru-RU" sz="2800" dirty="0" smtClean="0"/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274241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520"/>
            <a:ext cx="79906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и с учётом примерной общеобразовательной программы дошкольного образования «От рождения до школы» </a:t>
            </a:r>
            <a:endParaRPr lang="ru-RU" sz="2000" b="1" dirty="0" smtClean="0"/>
          </a:p>
          <a:p>
            <a:r>
              <a:rPr lang="ru-RU" sz="2000" b="1" dirty="0" smtClean="0"/>
              <a:t>под </a:t>
            </a:r>
            <a:r>
              <a:rPr lang="ru-RU" sz="2000" b="1" dirty="0"/>
              <a:t>редакцией </a:t>
            </a:r>
            <a:r>
              <a:rPr lang="ru-RU" sz="2000" b="1" dirty="0" err="1"/>
              <a:t>Н.Е.Вераксы</a:t>
            </a:r>
            <a:r>
              <a:rPr lang="ru-RU" sz="2000" b="1" dirty="0"/>
              <a:t>, </a:t>
            </a:r>
            <a:r>
              <a:rPr lang="ru-RU" sz="2000" b="1" dirty="0" err="1" smtClean="0"/>
              <a:t>Т.С.Комаровой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М.А.Васильевой</a:t>
            </a:r>
            <a:r>
              <a:rPr lang="ru-RU" sz="2000" b="1" dirty="0"/>
              <a:t>. </a:t>
            </a:r>
            <a:endParaRPr lang="ru-RU" sz="2000" b="1" dirty="0" smtClean="0"/>
          </a:p>
          <a:p>
            <a:r>
              <a:rPr lang="ru-RU" sz="2000" b="1" dirty="0" smtClean="0"/>
              <a:t>Ориентирована </a:t>
            </a:r>
            <a:r>
              <a:rPr lang="ru-RU" sz="2000" b="1" dirty="0"/>
              <a:t>на детей от 1,6 до 7 лет.</a:t>
            </a:r>
          </a:p>
          <a:p>
            <a:r>
              <a:rPr lang="ru-RU" sz="2000" b="1" dirty="0"/>
              <a:t>Срок реализации с 2017 года по 2021 год (5 лет).</a:t>
            </a:r>
          </a:p>
          <a:p>
            <a:endParaRPr lang="ru-RU" sz="2000" b="1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4735854" cy="342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25104"/>
            <a:ext cx="4679901" cy="312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13040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7654"/>
            <a:ext cx="7778750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36322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образовательной</a:t>
            </a:r>
            <a:r>
              <a:rPr lang="ru-RU" sz="3200" b="1" dirty="0" smtClean="0">
                <a:solidFill>
                  <a:schemeClr val="tx2"/>
                </a:solidFill>
                <a:latin typeface="Georgia" pitchFamily="18" charset="0"/>
                <a:ea typeface="Bodoni MT"/>
              </a:rPr>
              <a:t> программы:</a:t>
            </a:r>
            <a:endParaRPr lang="ru-RU" sz="32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29058" y="2034407"/>
            <a:ext cx="450059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527050" algn="l"/>
                <a:tab pos="809625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Цель реализации Программы: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создание благоприятных условий для полноценного проживания ребенком дошкольного детства, формирование основ базовой культуры личности, всестороннее развитие психических и физических качеств в соответствии с возрастными и индивидуальными особенностями, подготовка к жизни в современном обществе, к обучению в школе, обеспечение безопасности жизнедеятельности дошкольника.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0" y="2132856"/>
            <a:ext cx="407592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8640"/>
            <a:ext cx="82089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Достижение поставленной цели предусматривает решение следующих задач: </a:t>
            </a:r>
          </a:p>
          <a:p>
            <a:pPr algn="just"/>
            <a:r>
              <a:rPr lang="ru-RU" sz="1600" dirty="0"/>
              <a:t>- охрана и укрепление физического и психического здоровья детей, в том числе их эмоционального благополучия; </a:t>
            </a:r>
          </a:p>
          <a:p>
            <a:pPr algn="just"/>
            <a:r>
              <a:rPr lang="ru-RU" sz="1600" dirty="0"/>
              <a:t>- обеспечение равных возможностей полноценного развития каждого ребёнка в период дошкольного детства независимо от места проживания, пола, нации, языка, социального статуса, психофизиологических особенностей (в том числе ограниченных возможностей здоровья); </a:t>
            </a:r>
          </a:p>
          <a:p>
            <a:pPr algn="just"/>
            <a:r>
              <a:rPr lang="ru-RU" sz="1600" dirty="0"/>
              <a:t>- формирование социокультурной среды, соответствующей возрастным, индивидуальным, психологическим и физиологическим особенностям детей; </a:t>
            </a:r>
          </a:p>
          <a:p>
            <a:pPr algn="just"/>
            <a:r>
              <a:rPr lang="ru-RU" sz="1600" dirty="0"/>
              <a:t>- объединение обучения и воспитания в целостный образовательный процесс на основе духовно-нравственных и социокультурных ценностей и принятых в обществе правил и норм поведения в интересах человека, семьи, общества; </a:t>
            </a:r>
          </a:p>
          <a:p>
            <a:pPr algn="just"/>
            <a:r>
              <a:rPr lang="ru-RU" sz="1600" dirty="0"/>
              <a:t>- формирование общей культуры личности воспитанников, развитие их социальных, нравственных, эстетических, интеллектуальных, физических качеств, инициативности, самостоятельности и ответственности ребёнка, формирования предпосылок учебной деятельности; </a:t>
            </a:r>
          </a:p>
          <a:p>
            <a:pPr algn="just"/>
            <a:r>
              <a:rPr lang="ru-RU" sz="1600" dirty="0"/>
              <a:t>- обеспечение психолого-педагогической поддержки семьи и повышения компетентности родителей в вопросах развития и образования, охраны и укрепления здоровья детей; </a:t>
            </a:r>
          </a:p>
          <a:p>
            <a:pPr algn="just"/>
            <a:r>
              <a:rPr lang="ru-RU" sz="1600" dirty="0"/>
              <a:t>- соблюдение в работе детского сада и начальной школы преемственности, исключающей умственные и физические перегрузки в содержании образования детей дошкольного возраста, обеспечивающей отсутствие давления предметного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337734139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14290"/>
            <a:ext cx="7643866" cy="12335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соответствии с требованиями ФГОС ДО программа состоит из двух частей: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714488"/>
            <a:ext cx="7643866" cy="15001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Обязательная часть ( объем не менее 60% от её общего объёма)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3714752"/>
            <a:ext cx="4014790" cy="27717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Вариативная часть (часть, формируемая участниками образовательных отношений) – не более 40%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572000" y="14478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048000" y="3276600"/>
            <a:ext cx="3810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29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102910"/>
            <a:ext cx="2286016" cy="228601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428604"/>
            <a:ext cx="7139014" cy="1143008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>
                <a:solidFill>
                  <a:srgbClr val="002060"/>
                </a:solidFill>
              </a:rPr>
              <a:t>Образовательная </a:t>
            </a:r>
            <a:r>
              <a:rPr lang="ru-RU" altLang="ru-RU" sz="2800" b="1" smtClean="0">
                <a:solidFill>
                  <a:srgbClr val="002060"/>
                </a:solidFill>
              </a:rPr>
              <a:t>программа </a:t>
            </a:r>
            <a:r>
              <a:rPr lang="ru-RU" altLang="ru-RU" sz="2800" b="1" smtClean="0">
                <a:solidFill>
                  <a:srgbClr val="002060"/>
                </a:solidFill>
              </a:rPr>
              <a:t>ДО 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/>
            </a:r>
            <a:br>
              <a:rPr lang="ru-RU" altLang="ru-RU" sz="2800" b="1" dirty="0" smtClean="0">
                <a:solidFill>
                  <a:srgbClr val="002060"/>
                </a:solidFill>
              </a:rPr>
            </a:br>
            <a:r>
              <a:rPr lang="ru-RU" altLang="ru-RU" sz="2800" b="1" dirty="0" smtClean="0">
                <a:solidFill>
                  <a:srgbClr val="002060"/>
                </a:solidFill>
              </a:rPr>
              <a:t>включает три основных раздела:</a:t>
            </a:r>
            <a:endParaRPr lang="en-US" altLang="ru-RU" sz="2800" dirty="0">
              <a:solidFill>
                <a:srgbClr val="002060"/>
              </a:solidFill>
            </a:endParaRP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blackGray">
          <a:xfrm rot="16200000" flipH="1" flipV="1">
            <a:off x="3539630" y="1668469"/>
            <a:ext cx="979006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51723" y="5745463"/>
            <a:ext cx="168275" cy="168275"/>
            <a:chOff x="2928" y="2208"/>
            <a:chExt cx="262" cy="262"/>
          </a:xfrm>
        </p:grpSpPr>
        <p:sp>
          <p:nvSpPr>
            <p:cNvPr id="8214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5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20" name="AutoShape 28"/>
          <p:cNvSpPr>
            <a:spLocks noChangeArrowheads="1"/>
          </p:cNvSpPr>
          <p:nvPr/>
        </p:nvSpPr>
        <p:spPr bwMode="gray">
          <a:xfrm>
            <a:off x="857224" y="2500306"/>
            <a:ext cx="7272808" cy="912771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23" name="Rectangle 31"/>
          <p:cNvSpPr>
            <a:spLocks noChangeArrowheads="1"/>
          </p:cNvSpPr>
          <p:nvPr/>
        </p:nvSpPr>
        <p:spPr bwMode="gray">
          <a:xfrm>
            <a:off x="1500166" y="2708920"/>
            <a:ext cx="6384202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3600" b="1" dirty="0" smtClean="0">
                <a:solidFill>
                  <a:srgbClr val="002060"/>
                </a:solidFill>
                <a:cs typeface="Arial" charset="0"/>
              </a:rPr>
              <a:t>ЦЕЛЕВОЙ</a:t>
            </a:r>
            <a:endParaRPr lang="en-US" altLang="ru-RU" sz="36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8226" name="AutoShape 34"/>
          <p:cNvSpPr>
            <a:spLocks noChangeArrowheads="1"/>
          </p:cNvSpPr>
          <p:nvPr/>
        </p:nvSpPr>
        <p:spPr bwMode="blackGray">
          <a:xfrm rot="16200000" flipV="1">
            <a:off x="4213129" y="1668468"/>
            <a:ext cx="108012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AutoShape 28"/>
          <p:cNvSpPr>
            <a:spLocks noChangeArrowheads="1"/>
          </p:cNvSpPr>
          <p:nvPr/>
        </p:nvSpPr>
        <p:spPr bwMode="gray">
          <a:xfrm>
            <a:off x="785786" y="3929066"/>
            <a:ext cx="7272808" cy="912771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AutoShape 28"/>
          <p:cNvSpPr>
            <a:spLocks noChangeArrowheads="1"/>
          </p:cNvSpPr>
          <p:nvPr/>
        </p:nvSpPr>
        <p:spPr bwMode="gray">
          <a:xfrm>
            <a:off x="810597" y="5373216"/>
            <a:ext cx="7337675" cy="912771"/>
          </a:xfrm>
          <a:prstGeom prst="roundRect">
            <a:avLst>
              <a:gd name="adj" fmla="val 50000"/>
            </a:avLst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rgbClr val="C68AD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Rectangle 31"/>
          <p:cNvSpPr>
            <a:spLocks noChangeArrowheads="1"/>
          </p:cNvSpPr>
          <p:nvPr/>
        </p:nvSpPr>
        <p:spPr bwMode="gray">
          <a:xfrm>
            <a:off x="1575673" y="4159150"/>
            <a:ext cx="6273080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3600" b="1" dirty="0" smtClean="0">
                <a:solidFill>
                  <a:srgbClr val="002060"/>
                </a:solidFill>
                <a:cs typeface="Arial" charset="0"/>
              </a:rPr>
              <a:t>СОДЕРЖАТЕЛЬНЫЙ</a:t>
            </a:r>
            <a:endParaRPr lang="en-US" altLang="ru-RU" sz="3600" b="1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gray">
          <a:xfrm>
            <a:off x="1651873" y="5451036"/>
            <a:ext cx="6120680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3600" b="1" dirty="0" smtClean="0">
                <a:solidFill>
                  <a:srgbClr val="002060"/>
                </a:solidFill>
                <a:cs typeface="Arial" charset="0"/>
              </a:rPr>
              <a:t>ОРГАНИЗАЦИОННЫЙ</a:t>
            </a:r>
            <a:endParaRPr lang="en-US" altLang="ru-RU" sz="3600" b="1" dirty="0">
              <a:solidFill>
                <a:srgbClr val="002060"/>
              </a:solidFill>
              <a:cs typeface="Arial" charset="0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256989" y="4389227"/>
            <a:ext cx="168275" cy="168275"/>
            <a:chOff x="2928" y="2208"/>
            <a:chExt cx="262" cy="262"/>
          </a:xfrm>
        </p:grpSpPr>
        <p:sp>
          <p:nvSpPr>
            <p:cNvPr id="45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1187624" y="2827281"/>
            <a:ext cx="168275" cy="168275"/>
            <a:chOff x="2928" y="2208"/>
            <a:chExt cx="262" cy="262"/>
          </a:xfrm>
        </p:grpSpPr>
        <p:sp>
          <p:nvSpPr>
            <p:cNvPr id="48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23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ru-RU" b="1" dirty="0" smtClean="0"/>
              <a:t>Содержание целевого раздела: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357298"/>
            <a:ext cx="7500990" cy="5214974"/>
          </a:xfrm>
        </p:spPr>
        <p:txBody>
          <a:bodyPr/>
          <a:lstStyle/>
          <a:p>
            <a:pPr algn="just"/>
            <a:r>
              <a:rPr lang="ru-RU" dirty="0"/>
              <a:t>Целевой раздел содержит пояснительную записку и планируемые результаты освоения Программы в её обязательной части и части, формируемой участниками образовательных отношений. </a:t>
            </a:r>
          </a:p>
          <a:p>
            <a:pPr algn="just"/>
            <a:r>
              <a:rPr lang="ru-RU" dirty="0"/>
              <a:t>Результаты освоения образовательной программы представлены в виде целевых ориентиров дошкольного образования, которые представляют собой социально-нормативные возрастные характеристики возможных достижений ребёнка на этапе завершения уровня дошкольного образования.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B1B84AB-6190-4DA5-96C5-22410CB6E1C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699</TotalTime>
  <Words>1843</Words>
  <Application>Microsoft Office PowerPoint</Application>
  <PresentationFormat>Экран (4:3)</PresentationFormat>
  <Paragraphs>143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Эркер</vt:lpstr>
      <vt:lpstr>   Краткая презентация основной образовательной программы дошкольного образования  </vt:lpstr>
      <vt:lpstr>Презентация PowerPoint</vt:lpstr>
      <vt:lpstr>Презентация PowerPoint</vt:lpstr>
      <vt:lpstr>Презентация PowerPoint</vt:lpstr>
      <vt:lpstr>Цель образовательной программы:</vt:lpstr>
      <vt:lpstr>Презентация PowerPoint</vt:lpstr>
      <vt:lpstr>  </vt:lpstr>
      <vt:lpstr>Образовательная программа ДО  включает три основных раздела:</vt:lpstr>
      <vt:lpstr>Содержание целевого раздела:</vt:lpstr>
      <vt:lpstr>Целевые ориентиры образования в младенческом и раннем возрасте: </vt:lpstr>
      <vt:lpstr>Целевые ориентиры  на этапе завершения дошкольного образования: </vt:lpstr>
      <vt:lpstr>Презентация PowerPoint</vt:lpstr>
      <vt:lpstr>Содержательный раздел:</vt:lpstr>
      <vt:lpstr>Образовательные области, обеспечивающие разностороннее развитие детей по ФГОС ДО:</vt:lpstr>
      <vt:lpstr>Презентация PowerPoint</vt:lpstr>
      <vt:lpstr>Презентация PowerPoint</vt:lpstr>
      <vt:lpstr>Направления вариативной части программы:</vt:lpstr>
      <vt:lpstr>Направления взаимодействия с семьями воспитанников:</vt:lpstr>
      <vt:lpstr>Содержание  организационного раздела:</vt:lpstr>
      <vt:lpstr>Презентация PowerPoint</vt:lpstr>
      <vt:lpstr>Презентация PowerPoint</vt:lpstr>
      <vt:lpstr>Презентация PowerPoint</vt:lpstr>
      <vt:lpstr>Контактная информация: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МАЛЫШОК ООП ДОО</dc:title>
  <dc:creator>Оксана Миляхова</dc:creator>
  <cp:lastModifiedBy>1</cp:lastModifiedBy>
  <cp:revision>136</cp:revision>
  <dcterms:created xsi:type="dcterms:W3CDTF">2013-12-24T12:41:12Z</dcterms:created>
  <dcterms:modified xsi:type="dcterms:W3CDTF">2019-10-22T18:41:13Z</dcterms:modified>
</cp:coreProperties>
</file>